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9" r:id="rId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2" autoAdjust="0"/>
    <p:restoredTop sz="94750" autoAdjust="0"/>
  </p:normalViewPr>
  <p:slideViewPr>
    <p:cSldViewPr>
      <p:cViewPr varScale="1">
        <p:scale>
          <a:sx n="114" d="100"/>
          <a:sy n="114" d="100"/>
        </p:scale>
        <p:origin x="152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2815" tIns="46407" rIns="92815" bIns="46407"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2815" tIns="46407" rIns="92815" bIns="46407" rtlCol="0"/>
          <a:lstStyle>
            <a:lvl1pPr algn="r">
              <a:defRPr sz="1200"/>
            </a:lvl1pPr>
          </a:lstStyle>
          <a:p>
            <a:fld id="{5E007DC1-16D8-47AE-91CD-0667DBAEC1E9}" type="datetimeFigureOut">
              <a:rPr lang="en-US" smtClean="0"/>
              <a:t>11/8/2024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15" tIns="46407" rIns="92815" bIns="46407"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815" tIns="46407" rIns="92815" bIns="4640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6"/>
            <a:ext cx="3037840" cy="464820"/>
          </a:xfrm>
          <a:prstGeom prst="rect">
            <a:avLst/>
          </a:prstGeom>
        </p:spPr>
        <p:txBody>
          <a:bodyPr vert="horz" lIns="92815" tIns="46407" rIns="92815" bIns="4640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2815" tIns="46407" rIns="92815" bIns="46407" rtlCol="0" anchor="b"/>
          <a:lstStyle>
            <a:lvl1pPr algn="r">
              <a:defRPr sz="1200"/>
            </a:lvl1pPr>
          </a:lstStyle>
          <a:p>
            <a:fld id="{B017E37E-0FAB-4927-95BE-302994C9015A}" type="slidenum">
              <a:rPr lang="en-US" smtClean="0"/>
              <a:t>‹#›</a:t>
            </a:fld>
            <a:endParaRPr lang="en-US"/>
          </a:p>
        </p:txBody>
      </p:sp>
    </p:spTree>
    <p:extLst>
      <p:ext uri="{BB962C8B-B14F-4D97-AF65-F5344CB8AC3E}">
        <p14:creationId xmlns:p14="http://schemas.microsoft.com/office/powerpoint/2010/main" val="765127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17E37E-0FAB-4927-95BE-302994C9015A}" type="slidenum">
              <a:rPr lang="en-US" smtClean="0"/>
              <a:t>1</a:t>
            </a:fld>
            <a:endParaRPr lang="en-US"/>
          </a:p>
        </p:txBody>
      </p:sp>
    </p:spTree>
    <p:extLst>
      <p:ext uri="{BB962C8B-B14F-4D97-AF65-F5344CB8AC3E}">
        <p14:creationId xmlns:p14="http://schemas.microsoft.com/office/powerpoint/2010/main" val="3220686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2489136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4009945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3312019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3696656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928306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4238561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42538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4201175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1445881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3547493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32646DF-61E2-457D-B2C2-28D0097E1347}"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A11791-80FB-4837-A83A-27252F3102CC}" type="slidenum">
              <a:rPr lang="en-US" smtClean="0"/>
              <a:t>‹#›</a:t>
            </a:fld>
            <a:endParaRPr lang="en-US" dirty="0"/>
          </a:p>
        </p:txBody>
      </p:sp>
    </p:spTree>
    <p:extLst>
      <p:ext uri="{BB962C8B-B14F-4D97-AF65-F5344CB8AC3E}">
        <p14:creationId xmlns:p14="http://schemas.microsoft.com/office/powerpoint/2010/main" val="3957689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646DF-61E2-457D-B2C2-28D0097E1347}" type="datetimeFigureOut">
              <a:rPr lang="en-US" smtClean="0"/>
              <a:t>11/8/2024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A11791-80FB-4837-A83A-27252F3102CC}" type="slidenum">
              <a:rPr lang="en-US" smtClean="0"/>
              <a:t>‹#›</a:t>
            </a:fld>
            <a:endParaRPr lang="en-US" dirty="0"/>
          </a:p>
        </p:txBody>
      </p:sp>
    </p:spTree>
    <p:extLst>
      <p:ext uri="{BB962C8B-B14F-4D97-AF65-F5344CB8AC3E}">
        <p14:creationId xmlns:p14="http://schemas.microsoft.com/office/powerpoint/2010/main" val="25088615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3"/>
          <p:cNvSpPr>
            <a:spLocks noGrp="1" noChangeArrowheads="1"/>
          </p:cNvSpPr>
          <p:nvPr>
            <p:ph type="title"/>
          </p:nvPr>
        </p:nvSpPr>
        <p:spPr>
          <a:xfrm>
            <a:off x="2273048" y="175705"/>
            <a:ext cx="3657600" cy="516147"/>
          </a:xfrm>
        </p:spPr>
        <p:txBody>
          <a:bodyPr>
            <a:noAutofit/>
          </a:bodyPr>
          <a:lstStyle/>
          <a:p>
            <a:r>
              <a:rPr lang="en-US" sz="2000" b="1" dirty="0">
                <a:solidFill>
                  <a:srgbClr val="002060"/>
                </a:solidFill>
              </a:rPr>
              <a:t>2025 Healthy Rewards Program</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43180802"/>
              </p:ext>
            </p:extLst>
          </p:nvPr>
        </p:nvGraphicFramePr>
        <p:xfrm>
          <a:off x="144887" y="1616326"/>
          <a:ext cx="8762999" cy="1694670"/>
        </p:xfrm>
        <a:graphic>
          <a:graphicData uri="http://schemas.openxmlformats.org/drawingml/2006/table">
            <a:tbl>
              <a:tblPr firstRow="1" firstCol="1" bandRow="1"/>
              <a:tblGrid>
                <a:gridCol w="2133599">
                  <a:extLst>
                    <a:ext uri="{9D8B030D-6E8A-4147-A177-3AD203B41FA5}">
                      <a16:colId xmlns:a16="http://schemas.microsoft.com/office/drawing/2014/main" val="20000"/>
                    </a:ext>
                  </a:extLst>
                </a:gridCol>
                <a:gridCol w="57912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tblGrid>
              <a:tr h="414510">
                <a:tc>
                  <a:txBody>
                    <a:bodyPr/>
                    <a:lstStyle/>
                    <a:p>
                      <a:pPr marL="0" marR="0" indent="0">
                        <a:spcBef>
                          <a:spcPts val="0"/>
                        </a:spcBef>
                        <a:spcAft>
                          <a:spcPts val="0"/>
                        </a:spcAft>
                      </a:pPr>
                      <a:r>
                        <a:rPr lang="en-US" sz="1400" b="1" dirty="0">
                          <a:solidFill>
                            <a:srgbClr val="000000"/>
                          </a:solidFill>
                          <a:effectLst/>
                          <a:latin typeface="Calibri"/>
                          <a:ea typeface="Calibri"/>
                          <a:cs typeface="Times New Roman"/>
                        </a:rPr>
                        <a:t>Entry Level</a:t>
                      </a:r>
                      <a:endParaRPr lang="en-US"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indent="0">
                        <a:spcBef>
                          <a:spcPts val="0"/>
                        </a:spcBef>
                        <a:spcAft>
                          <a:spcPts val="0"/>
                        </a:spcAft>
                      </a:pPr>
                      <a:r>
                        <a:rPr lang="en-US" sz="1400" b="1" dirty="0">
                          <a:solidFill>
                            <a:srgbClr val="000000"/>
                          </a:solidFill>
                          <a:effectLst/>
                          <a:latin typeface="Calibri"/>
                          <a:ea typeface="Times New Roman"/>
                          <a:cs typeface="Times New Roman"/>
                        </a:rPr>
                        <a:t>Description</a:t>
                      </a:r>
                      <a:endParaRPr lang="en-US"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indent="0" algn="ctr">
                        <a:spcBef>
                          <a:spcPts val="0"/>
                        </a:spcBef>
                        <a:spcAft>
                          <a:spcPts val="0"/>
                        </a:spcAft>
                      </a:pPr>
                      <a:r>
                        <a:rPr lang="en-US" sz="1400" b="1" dirty="0">
                          <a:solidFill>
                            <a:srgbClr val="000000"/>
                          </a:solidFill>
                          <a:effectLst/>
                          <a:latin typeface="Calibri"/>
                          <a:ea typeface="Calibri"/>
                          <a:cs typeface="Times New Roman"/>
                        </a:rPr>
                        <a:t>Reward</a:t>
                      </a:r>
                      <a:endParaRPr lang="en-US"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320292">
                <a:tc>
                  <a:txBody>
                    <a:bodyPr/>
                    <a:lstStyle/>
                    <a:p>
                      <a:pPr marL="0" marR="0" indent="0" algn="ctr">
                        <a:spcBef>
                          <a:spcPts val="0"/>
                        </a:spcBef>
                        <a:spcAft>
                          <a:spcPts val="0"/>
                        </a:spcAft>
                      </a:pPr>
                      <a:r>
                        <a:rPr lang="en-US" sz="1200" dirty="0">
                          <a:effectLst/>
                          <a:latin typeface="+mn-lt"/>
                          <a:ea typeface="Calibri"/>
                          <a:cs typeface="Times New Roman"/>
                        </a:rPr>
                        <a:t>1.</a:t>
                      </a:r>
                      <a:r>
                        <a:rPr lang="en-US" sz="1200" baseline="0" dirty="0">
                          <a:effectLst/>
                          <a:latin typeface="+mn-lt"/>
                          <a:ea typeface="Calibri"/>
                          <a:cs typeface="Times New Roman"/>
                        </a:rPr>
                        <a:t> </a:t>
                      </a:r>
                      <a:r>
                        <a:rPr lang="en-US" sz="1200" dirty="0">
                          <a:effectLst/>
                          <a:latin typeface="+mn-lt"/>
                          <a:ea typeface="Calibri"/>
                          <a:cs typeface="Times New Roman"/>
                        </a:rPr>
                        <a:t>Preventive</a:t>
                      </a:r>
                      <a:r>
                        <a:rPr lang="en-US" sz="1200" baseline="0" dirty="0">
                          <a:effectLst/>
                          <a:latin typeface="+mn-lt"/>
                          <a:ea typeface="Calibri"/>
                          <a:cs typeface="Times New Roman"/>
                        </a:rPr>
                        <a:t> Exam or Physical </a:t>
                      </a:r>
                    </a:p>
                    <a:p>
                      <a:pPr marL="0" marR="0" indent="0" algn="ctr">
                        <a:spcBef>
                          <a:spcPts val="0"/>
                        </a:spcBef>
                        <a:spcAft>
                          <a:spcPts val="0"/>
                        </a:spcAft>
                      </a:pPr>
                      <a:r>
                        <a:rPr lang="en-US" sz="1200" baseline="0" dirty="0">
                          <a:effectLst/>
                          <a:latin typeface="+mn-lt"/>
                          <a:ea typeface="Calibri"/>
                          <a:cs typeface="Times New Roman"/>
                        </a:rPr>
                        <a:t>AND</a:t>
                      </a:r>
                    </a:p>
                    <a:p>
                      <a:pPr marL="0" marR="0" indent="0" algn="ctr">
                        <a:spcBef>
                          <a:spcPts val="0"/>
                        </a:spcBef>
                        <a:spcAft>
                          <a:spcPts val="0"/>
                        </a:spcAft>
                      </a:pPr>
                      <a:r>
                        <a:rPr lang="en-US" sz="1200" baseline="0" dirty="0">
                          <a:effectLst/>
                          <a:latin typeface="+mn-lt"/>
                          <a:ea typeface="Calibri"/>
                          <a:cs typeface="Times New Roman"/>
                        </a:rPr>
                        <a:t>2. Biometric Screening</a:t>
                      </a:r>
                      <a:endParaRPr lang="en-US" sz="1200" dirty="0">
                        <a:effectLst/>
                        <a:latin typeface="+mn-lt"/>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71450" marR="0" indent="-171450">
                        <a:spcBef>
                          <a:spcPts val="0"/>
                        </a:spcBef>
                        <a:spcAft>
                          <a:spcPts val="0"/>
                        </a:spcAft>
                        <a:buFont typeface="Arial" panose="020B0604020202020204" pitchFamily="34" charset="0"/>
                        <a:buChar char="•"/>
                      </a:pPr>
                      <a:r>
                        <a:rPr lang="en-US" sz="1200" b="0" dirty="0">
                          <a:solidFill>
                            <a:schemeClr val="tx1"/>
                          </a:solidFill>
                          <a:effectLst/>
                          <a:latin typeface="+mn-lt"/>
                          <a:ea typeface="Calibri"/>
                          <a:cs typeface="Times New Roman"/>
                        </a:rPr>
                        <a:t>Preventive exam options include a</a:t>
                      </a:r>
                      <a:r>
                        <a:rPr lang="en-US" sz="1200" b="0" baseline="0" dirty="0">
                          <a:solidFill>
                            <a:schemeClr val="tx1"/>
                          </a:solidFill>
                          <a:effectLst/>
                          <a:latin typeface="+mn-lt"/>
                          <a:ea typeface="Calibri"/>
                          <a:cs typeface="Times New Roman"/>
                        </a:rPr>
                        <a:t> physical, colonoscopy, breast cancer screening (mammogram), cervical cancer screening (pap smear), eye exam, and dental exam.  See the preventive schedule for guidance on age and gender appropriate screenings.  Exams after 11/1/24 qualify.   Have your physician sign the 2025 Physical Exam Form and submit this form to Jen or Whitney for credit.</a:t>
                      </a:r>
                    </a:p>
                    <a:p>
                      <a:pPr marL="171450" marR="0" indent="-171450">
                        <a:spcBef>
                          <a:spcPts val="0"/>
                        </a:spcBef>
                        <a:spcAft>
                          <a:spcPts val="0"/>
                        </a:spcAft>
                        <a:buFont typeface="Arial" panose="020B0604020202020204" pitchFamily="34" charset="0"/>
                        <a:buChar char="•"/>
                      </a:pPr>
                      <a:r>
                        <a:rPr lang="en-US" sz="1200" b="0" baseline="0" dirty="0">
                          <a:solidFill>
                            <a:schemeClr val="tx1"/>
                          </a:solidFill>
                          <a:effectLst/>
                          <a:latin typeface="+mn-lt"/>
                          <a:ea typeface="Calibri"/>
                          <a:cs typeface="Times New Roman"/>
                        </a:rPr>
                        <a:t>Biometric screenings can be completed onsite or with your physician using a Physician Screening Form.</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endParaRPr lang="en-US" sz="1200" dirty="0">
                        <a:solidFill>
                          <a:srgbClr val="000000"/>
                        </a:solidFill>
                        <a:effectLst/>
                        <a:latin typeface="+mn-lt"/>
                        <a:ea typeface="Calibri"/>
                        <a:cs typeface="Times New Roman"/>
                      </a:endParaRPr>
                    </a:p>
                    <a:p>
                      <a:pPr marL="0" marR="0" algn="ctr">
                        <a:lnSpc>
                          <a:spcPct val="115000"/>
                        </a:lnSpc>
                        <a:spcBef>
                          <a:spcPts val="0"/>
                        </a:spcBef>
                        <a:spcAft>
                          <a:spcPts val="0"/>
                        </a:spcAft>
                      </a:pPr>
                      <a:r>
                        <a:rPr lang="en-US" sz="1200" dirty="0">
                          <a:solidFill>
                            <a:srgbClr val="000000"/>
                          </a:solidFill>
                          <a:effectLst/>
                          <a:latin typeface="+mn-lt"/>
                          <a:ea typeface="Calibri"/>
                          <a:cs typeface="Times New Roman"/>
                        </a:rPr>
                        <a:t>$100</a:t>
                      </a:r>
                    </a:p>
                  </a:txBody>
                  <a:tcPr marL="53909"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5" name="Rectangle 4"/>
          <p:cNvSpPr/>
          <p:nvPr/>
        </p:nvSpPr>
        <p:spPr>
          <a:xfrm>
            <a:off x="5896190" y="216338"/>
            <a:ext cx="3126302" cy="584775"/>
          </a:xfrm>
          <a:prstGeom prst="rect">
            <a:avLst/>
          </a:prstGeom>
        </p:spPr>
        <p:txBody>
          <a:bodyPr wrap="square">
            <a:spAutoFit/>
          </a:bodyPr>
          <a:lstStyle/>
          <a:p>
            <a:pPr algn="ctr"/>
            <a:r>
              <a:rPr lang="en-US" sz="1600" b="1" dirty="0">
                <a:solidFill>
                  <a:schemeClr val="accent6">
                    <a:lumMod val="75000"/>
                  </a:schemeClr>
                </a:solidFill>
              </a:rPr>
              <a:t>Earn a max of $500 per employee</a:t>
            </a:r>
            <a:r>
              <a:rPr lang="en-US" sz="1600" b="1">
                <a:solidFill>
                  <a:schemeClr val="accent6">
                    <a:lumMod val="75000"/>
                  </a:schemeClr>
                </a:solidFill>
              </a:rPr>
              <a:t>, $50 </a:t>
            </a:r>
            <a:r>
              <a:rPr lang="en-US" sz="1600" b="1" dirty="0">
                <a:solidFill>
                  <a:schemeClr val="accent6">
                    <a:lumMod val="75000"/>
                  </a:schemeClr>
                </a:solidFill>
              </a:rPr>
              <a:t>for spouse!</a:t>
            </a:r>
          </a:p>
        </p:txBody>
      </p:sp>
      <p:graphicFrame>
        <p:nvGraphicFramePr>
          <p:cNvPr id="8" name="Table 7"/>
          <p:cNvGraphicFramePr>
            <a:graphicFrameLocks noGrp="1"/>
          </p:cNvGraphicFramePr>
          <p:nvPr>
            <p:extLst>
              <p:ext uri="{D42A27DB-BD31-4B8C-83A1-F6EECF244321}">
                <p14:modId xmlns:p14="http://schemas.microsoft.com/office/powerpoint/2010/main" val="835319995"/>
              </p:ext>
            </p:extLst>
          </p:nvPr>
        </p:nvGraphicFramePr>
        <p:xfrm>
          <a:off x="152401" y="3559774"/>
          <a:ext cx="8761926" cy="1812269"/>
        </p:xfrm>
        <a:graphic>
          <a:graphicData uri="http://schemas.openxmlformats.org/drawingml/2006/table">
            <a:tbl>
              <a:tblPr firstRow="1" firstCol="1" bandRow="1"/>
              <a:tblGrid>
                <a:gridCol w="2133599">
                  <a:extLst>
                    <a:ext uri="{9D8B030D-6E8A-4147-A177-3AD203B41FA5}">
                      <a16:colId xmlns:a16="http://schemas.microsoft.com/office/drawing/2014/main" val="20000"/>
                    </a:ext>
                  </a:extLst>
                </a:gridCol>
                <a:gridCol w="2918322">
                  <a:extLst>
                    <a:ext uri="{9D8B030D-6E8A-4147-A177-3AD203B41FA5}">
                      <a16:colId xmlns:a16="http://schemas.microsoft.com/office/drawing/2014/main" val="20001"/>
                    </a:ext>
                  </a:extLst>
                </a:gridCol>
                <a:gridCol w="2872878">
                  <a:extLst>
                    <a:ext uri="{9D8B030D-6E8A-4147-A177-3AD203B41FA5}">
                      <a16:colId xmlns:a16="http://schemas.microsoft.com/office/drawing/2014/main" val="20002"/>
                    </a:ext>
                  </a:extLst>
                </a:gridCol>
                <a:gridCol w="837127">
                  <a:extLst>
                    <a:ext uri="{9D8B030D-6E8A-4147-A177-3AD203B41FA5}">
                      <a16:colId xmlns:a16="http://schemas.microsoft.com/office/drawing/2014/main" val="20003"/>
                    </a:ext>
                  </a:extLst>
                </a:gridCol>
              </a:tblGrid>
              <a:tr h="2895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dirty="0">
                          <a:solidFill>
                            <a:srgbClr val="000000"/>
                          </a:solidFill>
                          <a:effectLst/>
                          <a:latin typeface="Calibri"/>
                          <a:ea typeface="Calibri"/>
                          <a:cs typeface="Times New Roman"/>
                        </a:rPr>
                        <a:t>Bonus Health</a:t>
                      </a:r>
                      <a:r>
                        <a:rPr lang="en-US" sz="1400" b="1" baseline="0" dirty="0">
                          <a:solidFill>
                            <a:srgbClr val="000000"/>
                          </a:solidFill>
                          <a:effectLst/>
                          <a:latin typeface="Calibri"/>
                          <a:ea typeface="Calibri"/>
                          <a:cs typeface="Times New Roman"/>
                        </a:rPr>
                        <a:t> Goals </a:t>
                      </a:r>
                      <a:r>
                        <a:rPr lang="en-US" sz="1000" b="0" baseline="0" dirty="0">
                          <a:solidFill>
                            <a:srgbClr val="000000"/>
                          </a:solidFill>
                          <a:effectLst/>
                          <a:latin typeface="+mn-lt"/>
                          <a:ea typeface="Times New Roman"/>
                          <a:cs typeface="Times New Roman"/>
                        </a:rPr>
                        <a:t>(only if entry level is also completed)</a:t>
                      </a:r>
                      <a:endParaRPr lang="en-US" sz="1000" b="0" dirty="0">
                        <a:effectLst/>
                        <a:latin typeface="+mn-lt"/>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indent="0" algn="l">
                        <a:spcBef>
                          <a:spcPts val="0"/>
                        </a:spcBef>
                        <a:spcAft>
                          <a:spcPts val="0"/>
                        </a:spcAft>
                      </a:pPr>
                      <a:r>
                        <a:rPr lang="en-US" sz="1400" b="1" dirty="0">
                          <a:solidFill>
                            <a:srgbClr val="000000"/>
                          </a:solidFill>
                          <a:effectLst/>
                          <a:latin typeface="Calibri"/>
                          <a:ea typeface="Times New Roman"/>
                          <a:cs typeface="Times New Roman"/>
                        </a:rPr>
                        <a:t>Incentive Criteria</a:t>
                      </a:r>
                      <a:endParaRPr lang="en-US"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indent="0" algn="l">
                        <a:spcBef>
                          <a:spcPts val="0"/>
                        </a:spcBef>
                        <a:spcAft>
                          <a:spcPts val="0"/>
                        </a:spcAft>
                      </a:pPr>
                      <a:r>
                        <a:rPr lang="en-US" sz="1400" b="1" baseline="0" dirty="0">
                          <a:effectLst/>
                          <a:latin typeface="Calibri"/>
                          <a:ea typeface="Calibri"/>
                          <a:cs typeface="Times New Roman"/>
                        </a:rPr>
                        <a:t>Or Meet the Improvement Standard </a:t>
                      </a:r>
                      <a:endParaRPr lang="en-US" sz="1400" b="1" baseline="0" dirty="0">
                        <a:solidFill>
                          <a:srgbClr val="C00000"/>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indent="0" algn="ctr">
                        <a:spcBef>
                          <a:spcPts val="0"/>
                        </a:spcBef>
                        <a:spcAft>
                          <a:spcPts val="0"/>
                        </a:spcAft>
                      </a:pPr>
                      <a:r>
                        <a:rPr lang="en-US" sz="1400" b="1" dirty="0">
                          <a:solidFill>
                            <a:srgbClr val="000000"/>
                          </a:solidFill>
                          <a:effectLst/>
                          <a:latin typeface="Calibri"/>
                          <a:ea typeface="Calibri"/>
                          <a:cs typeface="Times New Roman"/>
                        </a:rPr>
                        <a:t>Reward</a:t>
                      </a:r>
                      <a:endParaRPr lang="en-US"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186937">
                <a:tc>
                  <a:txBody>
                    <a:bodyPr/>
                    <a:lstStyle/>
                    <a:p>
                      <a:pPr marL="0" marR="0" indent="0">
                        <a:spcBef>
                          <a:spcPts val="0"/>
                        </a:spcBef>
                        <a:spcAft>
                          <a:spcPts val="0"/>
                        </a:spcAft>
                      </a:pPr>
                      <a:r>
                        <a:rPr lang="en-US" sz="1200" dirty="0">
                          <a:effectLst/>
                          <a:latin typeface="Calibri"/>
                          <a:ea typeface="Calibri"/>
                          <a:cs typeface="Times New Roman"/>
                        </a:rPr>
                        <a:t>BMI</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a:effectLst/>
                          <a:latin typeface="Calibri"/>
                          <a:ea typeface="Calibri"/>
                          <a:cs typeface="Times New Roman"/>
                        </a:rPr>
                        <a:t>Less than or equal to 30.0</a:t>
                      </a:r>
                      <a:r>
                        <a:rPr lang="en-US" sz="1200" dirty="0">
                          <a:effectLst/>
                          <a:latin typeface="Calibri"/>
                          <a:ea typeface="Calibri"/>
                          <a:cs typeface="Times New Roman"/>
                        </a:rPr>
                        <a:t> BMI  (or waist/hip in recommended range)</a:t>
                      </a:r>
                      <a:endParaRPr lang="en-US" sz="1200" dirty="0">
                        <a:solidFill>
                          <a:srgbClr val="C00000"/>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spcBef>
                          <a:spcPts val="0"/>
                        </a:spcBef>
                        <a:spcAft>
                          <a:spcPts val="0"/>
                        </a:spcAft>
                      </a:pPr>
                      <a:r>
                        <a:rPr lang="en-US" sz="1200" dirty="0">
                          <a:effectLst/>
                          <a:latin typeface="Calibri"/>
                          <a:ea typeface="Calibri"/>
                          <a:cs typeface="Times New Roman"/>
                        </a:rPr>
                        <a:t>Or reduction of 1.0+ from last year (or weight reduction of 5lbs)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ctr">
                        <a:spcBef>
                          <a:spcPts val="0"/>
                        </a:spcBef>
                        <a:spcAft>
                          <a:spcPts val="0"/>
                        </a:spcAft>
                      </a:pPr>
                      <a:r>
                        <a:rPr lang="en-US" sz="1200" dirty="0">
                          <a:effectLst/>
                          <a:latin typeface="Calibri"/>
                          <a:ea typeface="Calibri"/>
                          <a:cs typeface="Times New Roman"/>
                        </a:rPr>
                        <a:t>$100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noFill/>
                  </a:tcPr>
                </a:tc>
                <a:extLst>
                  <a:ext uri="{0D108BD9-81ED-4DB2-BD59-A6C34878D82A}">
                    <a16:rowId xmlns:a16="http://schemas.microsoft.com/office/drawing/2014/main" val="10001"/>
                  </a:ext>
                </a:extLst>
              </a:tr>
              <a:tr h="341116">
                <a:tc>
                  <a:txBody>
                    <a:bodyPr/>
                    <a:lstStyle/>
                    <a:p>
                      <a:pPr marL="0" marR="0" indent="0">
                        <a:spcBef>
                          <a:spcPts val="0"/>
                        </a:spcBef>
                        <a:spcAft>
                          <a:spcPts val="0"/>
                        </a:spcAft>
                      </a:pPr>
                      <a:r>
                        <a:rPr lang="en-US" sz="1200" dirty="0">
                          <a:solidFill>
                            <a:srgbClr val="000000"/>
                          </a:solidFill>
                          <a:effectLst/>
                          <a:latin typeface="Calibri"/>
                          <a:ea typeface="Times New Roman"/>
                          <a:cs typeface="Times New Roman"/>
                        </a:rPr>
                        <a:t>Blood Pressure</a:t>
                      </a:r>
                      <a:endParaRPr lang="en-US" sz="12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spcBef>
                          <a:spcPts val="0"/>
                        </a:spcBef>
                        <a:spcAft>
                          <a:spcPts val="0"/>
                        </a:spcAft>
                      </a:pPr>
                      <a:r>
                        <a:rPr lang="en-US" sz="1200" dirty="0">
                          <a:effectLst/>
                          <a:latin typeface="Calibri"/>
                          <a:ea typeface="Calibri"/>
                          <a:cs typeface="Times New Roman"/>
                        </a:rPr>
                        <a:t>Less</a:t>
                      </a:r>
                      <a:r>
                        <a:rPr lang="en-US" sz="1200" baseline="0" dirty="0">
                          <a:effectLst/>
                          <a:latin typeface="Calibri"/>
                          <a:ea typeface="Calibri"/>
                          <a:cs typeface="Times New Roman"/>
                        </a:rPr>
                        <a:t> than or equal to </a:t>
                      </a:r>
                      <a:r>
                        <a:rPr lang="en-US" sz="1200" dirty="0">
                          <a:effectLst/>
                          <a:latin typeface="Calibri"/>
                          <a:ea typeface="Calibri"/>
                          <a:cs typeface="Times New Roman"/>
                        </a:rPr>
                        <a:t>140/90 mm HG</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a:ea typeface="Calibri"/>
                          <a:cs typeface="Times New Roman"/>
                        </a:rPr>
                        <a:t>5%</a:t>
                      </a:r>
                      <a:r>
                        <a:rPr lang="en-US" sz="1200" baseline="0" dirty="0">
                          <a:effectLst/>
                          <a:latin typeface="Calibri"/>
                          <a:ea typeface="Calibri"/>
                          <a:cs typeface="Times New Roman"/>
                        </a:rPr>
                        <a:t> improvement</a:t>
                      </a:r>
                      <a:endParaRPr lang="en-US" sz="12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ctr">
                        <a:spcBef>
                          <a:spcPts val="0"/>
                        </a:spcBef>
                        <a:spcAft>
                          <a:spcPts val="0"/>
                        </a:spcAft>
                      </a:pPr>
                      <a:r>
                        <a:rPr lang="en-US" sz="1200" dirty="0">
                          <a:effectLst/>
                          <a:latin typeface="+mn-lt"/>
                          <a:ea typeface="Calibri"/>
                          <a:cs typeface="Times New Roman"/>
                        </a:rPr>
                        <a:t>$100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2"/>
                  </a:ext>
                </a:extLst>
              </a:tr>
              <a:tr h="373873">
                <a:tc>
                  <a:txBody>
                    <a:bodyPr/>
                    <a:lstStyle/>
                    <a:p>
                      <a:pPr marL="0" marR="0" indent="0">
                        <a:spcBef>
                          <a:spcPts val="0"/>
                        </a:spcBef>
                        <a:spcAft>
                          <a:spcPts val="0"/>
                        </a:spcAft>
                      </a:pPr>
                      <a:r>
                        <a:rPr lang="en-US" sz="1200" dirty="0">
                          <a:effectLst/>
                          <a:latin typeface="Calibri"/>
                          <a:ea typeface="Calibri"/>
                          <a:cs typeface="Times New Roman"/>
                        </a:rPr>
                        <a:t>Glucose</a:t>
                      </a:r>
                      <a:r>
                        <a:rPr lang="en-US" sz="1200" baseline="0" dirty="0">
                          <a:effectLst/>
                          <a:latin typeface="Calibri"/>
                          <a:ea typeface="Calibri"/>
                          <a:cs typeface="Times New Roman"/>
                        </a:rPr>
                        <a:t> </a:t>
                      </a:r>
                      <a:endParaRPr lang="en-US" sz="12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spcBef>
                          <a:spcPts val="0"/>
                        </a:spcBef>
                        <a:spcAft>
                          <a:spcPts val="0"/>
                        </a:spcAft>
                      </a:pPr>
                      <a:r>
                        <a:rPr lang="en-US" sz="1200" dirty="0">
                          <a:effectLst/>
                          <a:latin typeface="Calibri"/>
                          <a:ea typeface="Calibri"/>
                          <a:cs typeface="Times New Roman"/>
                        </a:rPr>
                        <a:t>Blood sugar less than or equal to 110.0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spcBef>
                          <a:spcPts val="0"/>
                        </a:spcBef>
                        <a:spcAft>
                          <a:spcPts val="0"/>
                        </a:spcAft>
                      </a:pPr>
                      <a:r>
                        <a:rPr lang="en-US" sz="1200" dirty="0">
                          <a:solidFill>
                            <a:schemeClr val="tx1"/>
                          </a:solidFill>
                          <a:effectLst/>
                          <a:latin typeface="Calibri"/>
                          <a:ea typeface="Calibri"/>
                          <a:cs typeface="Times New Roman"/>
                        </a:rPr>
                        <a:t>Or reduction of</a:t>
                      </a:r>
                      <a:r>
                        <a:rPr lang="en-US" sz="1200" baseline="0" dirty="0">
                          <a:solidFill>
                            <a:schemeClr val="tx1"/>
                          </a:solidFill>
                          <a:effectLst/>
                          <a:latin typeface="Calibri"/>
                          <a:ea typeface="Calibri"/>
                          <a:cs typeface="Times New Roman"/>
                        </a:rPr>
                        <a:t> 10% from last year</a:t>
                      </a:r>
                      <a:endParaRPr lang="en-US" sz="1200"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ctr">
                        <a:spcBef>
                          <a:spcPts val="0"/>
                        </a:spcBef>
                        <a:spcAft>
                          <a:spcPts val="0"/>
                        </a:spcAft>
                      </a:pPr>
                      <a:r>
                        <a:rPr lang="en-US" sz="1200" dirty="0">
                          <a:effectLst/>
                          <a:latin typeface="+mn-lt"/>
                          <a:ea typeface="Calibri"/>
                          <a:cs typeface="Times New Roman"/>
                        </a:rPr>
                        <a:t>$100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3"/>
                  </a:ext>
                </a:extLst>
              </a:tr>
              <a:tr h="333990">
                <a:tc>
                  <a:txBody>
                    <a:bodyPr/>
                    <a:lstStyle/>
                    <a:p>
                      <a:pPr marL="0" marR="0" indent="0">
                        <a:spcBef>
                          <a:spcPts val="0"/>
                        </a:spcBef>
                        <a:spcAft>
                          <a:spcPts val="0"/>
                        </a:spcAft>
                      </a:pPr>
                      <a:r>
                        <a:rPr lang="en-US" sz="1200" dirty="0">
                          <a:effectLst/>
                          <a:latin typeface="Calibri"/>
                          <a:ea typeface="Calibri"/>
                          <a:cs typeface="Times New Roman"/>
                        </a:rPr>
                        <a:t>Cholesterol</a:t>
                      </a:r>
                      <a:r>
                        <a:rPr lang="en-US" sz="1200" baseline="0" dirty="0">
                          <a:effectLst/>
                          <a:latin typeface="Calibri"/>
                          <a:ea typeface="Calibri"/>
                          <a:cs typeface="Times New Roman"/>
                        </a:rPr>
                        <a:t> Ratio</a:t>
                      </a:r>
                      <a:endParaRPr lang="en-US" sz="12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spcBef>
                          <a:spcPts val="0"/>
                        </a:spcBef>
                        <a:spcAft>
                          <a:spcPts val="0"/>
                        </a:spcAft>
                      </a:pPr>
                      <a:r>
                        <a:rPr lang="en-US" sz="1200" dirty="0">
                          <a:effectLst/>
                          <a:latin typeface="Calibri"/>
                          <a:ea typeface="Calibri"/>
                          <a:cs typeface="Times New Roman"/>
                        </a:rPr>
                        <a:t>Total</a:t>
                      </a:r>
                      <a:r>
                        <a:rPr lang="en-US" sz="1200" baseline="0" dirty="0">
                          <a:effectLst/>
                          <a:latin typeface="Calibri"/>
                          <a:ea typeface="Calibri"/>
                          <a:cs typeface="Times New Roman"/>
                        </a:rPr>
                        <a:t> Cholesterol/HDL ratio less than or equal to 5.0</a:t>
                      </a:r>
                      <a:endParaRPr lang="en-US" sz="12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spcBef>
                          <a:spcPts val="0"/>
                        </a:spcBef>
                        <a:spcAft>
                          <a:spcPts val="0"/>
                        </a:spcAft>
                      </a:pPr>
                      <a:r>
                        <a:rPr lang="en-US" sz="1200" dirty="0">
                          <a:effectLst/>
                          <a:latin typeface="Calibri"/>
                          <a:ea typeface="Calibri"/>
                          <a:cs typeface="Times New Roman"/>
                        </a:rPr>
                        <a:t>Or reduction of 10%,</a:t>
                      </a:r>
                      <a:r>
                        <a:rPr lang="en-US" sz="1200" baseline="0" dirty="0">
                          <a:effectLst/>
                          <a:latin typeface="Calibri"/>
                          <a:ea typeface="Calibri"/>
                          <a:cs typeface="Times New Roman"/>
                        </a:rPr>
                        <a:t> or ratio reduction of 0.5+ points from last year</a:t>
                      </a:r>
                      <a:endParaRPr lang="en-US" sz="12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ctr">
                        <a:spcBef>
                          <a:spcPts val="0"/>
                        </a:spcBef>
                        <a:spcAft>
                          <a:spcPts val="0"/>
                        </a:spcAft>
                      </a:pPr>
                      <a:r>
                        <a:rPr lang="en-US" sz="1200" dirty="0">
                          <a:effectLst/>
                          <a:latin typeface="+mn-lt"/>
                          <a:ea typeface="Calibri"/>
                          <a:cs typeface="Times New Roman"/>
                        </a:rPr>
                        <a:t>$100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04"/>
                  </a:ext>
                </a:extLst>
              </a:tr>
            </a:tbl>
          </a:graphicData>
        </a:graphic>
      </p:graphicFrame>
      <p:sp>
        <p:nvSpPr>
          <p:cNvPr id="3" name="TextBox 2"/>
          <p:cNvSpPr txBox="1"/>
          <p:nvPr/>
        </p:nvSpPr>
        <p:spPr>
          <a:xfrm>
            <a:off x="144887" y="6248400"/>
            <a:ext cx="8846713" cy="461665"/>
          </a:xfrm>
          <a:prstGeom prst="rect">
            <a:avLst/>
          </a:prstGeom>
          <a:noFill/>
        </p:spPr>
        <p:txBody>
          <a:bodyPr wrap="square" rtlCol="0">
            <a:spAutoFit/>
          </a:bodyPr>
          <a:lstStyle/>
          <a:p>
            <a:r>
              <a:rPr lang="en-US" sz="800" i="1" dirty="0">
                <a:latin typeface="Calibri" panose="020F0502020204030204" pitchFamily="34" charset="0"/>
                <a:ea typeface="Times New Roman" panose="02020603050405020304" pitchFamily="18" charset="0"/>
                <a:cs typeface="Arial" panose="020B0604020202020204" pitchFamily="34" charset="0"/>
              </a:rPr>
              <a:t>If you feel you cannot improve any of the health standards listed or do not wish to participate in health testing, you might qualify for an opportunity to earn the same reward by different means.  Contact coach Jenn at </a:t>
            </a:r>
            <a:r>
              <a:rPr lang="en-US" sz="800" dirty="0"/>
              <a:t>717-629-5579 </a:t>
            </a:r>
            <a:r>
              <a:rPr lang="en-US" sz="800" i="1" dirty="0">
                <a:latin typeface="Calibri" panose="020F0502020204030204" pitchFamily="34" charset="0"/>
                <a:ea typeface="Times New Roman" panose="02020603050405020304" pitchFamily="18" charset="0"/>
                <a:cs typeface="Arial" panose="020B0604020202020204" pitchFamily="34" charset="0"/>
              </a:rPr>
              <a:t>or </a:t>
            </a:r>
            <a:r>
              <a:rPr lang="en-US" sz="800" i="1" dirty="0" err="1">
                <a:latin typeface="Calibri" panose="020F0502020204030204" pitchFamily="34" charset="0"/>
                <a:ea typeface="Times New Roman" panose="02020603050405020304" pitchFamily="18" charset="0"/>
                <a:cs typeface="Arial" panose="020B0604020202020204" pitchFamily="34" charset="0"/>
              </a:rPr>
              <a:t>jenn.</a:t>
            </a:r>
            <a:r>
              <a:rPr lang="en-US" sz="800" i="1" err="1">
                <a:latin typeface="Calibri" panose="020F0502020204030204" pitchFamily="34" charset="0"/>
                <a:ea typeface="Times New Roman" panose="02020603050405020304" pitchFamily="18" charset="0"/>
                <a:cs typeface="Arial" panose="020B0604020202020204" pitchFamily="34" charset="0"/>
              </a:rPr>
              <a:t>reed</a:t>
            </a:r>
            <a:r>
              <a:rPr lang="en-US" sz="800" i="1">
                <a:latin typeface="Calibri" panose="020F0502020204030204" pitchFamily="34" charset="0"/>
                <a:ea typeface="Times New Roman" panose="02020603050405020304" pitchFamily="18" charset="0"/>
                <a:cs typeface="Arial" panose="020B0604020202020204" pitchFamily="34" charset="0"/>
              </a:rPr>
              <a:t>@nextphasewellness.net </a:t>
            </a:r>
            <a:r>
              <a:rPr lang="en-US" sz="800" i="1" dirty="0">
                <a:latin typeface="Calibri" panose="020F0502020204030204" pitchFamily="34" charset="0"/>
                <a:ea typeface="Times New Roman" panose="02020603050405020304" pitchFamily="18" charset="0"/>
                <a:cs typeface="Arial" panose="020B0604020202020204" pitchFamily="34" charset="0"/>
              </a:rPr>
              <a:t>and we will work with you (and, if you wish, your doctor) to find a wellness program with the same reward that is right for you in light of your health status. </a:t>
            </a:r>
            <a:endParaRPr lang="en-US" sz="800" dirty="0"/>
          </a:p>
        </p:txBody>
      </p:sp>
      <p:sp>
        <p:nvSpPr>
          <p:cNvPr id="13" name="Rectangle 12"/>
          <p:cNvSpPr/>
          <p:nvPr/>
        </p:nvSpPr>
        <p:spPr>
          <a:xfrm>
            <a:off x="185671" y="685800"/>
            <a:ext cx="8728656" cy="646331"/>
          </a:xfrm>
          <a:prstGeom prst="rect">
            <a:avLst/>
          </a:prstGeom>
        </p:spPr>
        <p:txBody>
          <a:bodyPr wrap="square">
            <a:spAutoFit/>
          </a:bodyPr>
          <a:lstStyle/>
          <a:p>
            <a:r>
              <a:rPr lang="en-US" sz="1200" b="1" dirty="0">
                <a:effectLst/>
                <a:latin typeface="Calibri" panose="020F0502020204030204" pitchFamily="34" charset="0"/>
                <a:ea typeface="Times New Roman" panose="02020603050405020304" pitchFamily="18" charset="0"/>
              </a:rPr>
              <a:t>For employees participating in the medical benefit plan.  Spouses and new hires may also participate for rewards, see reverse side for details. The d</a:t>
            </a:r>
            <a:r>
              <a:rPr lang="en-US" sz="1200" b="1" dirty="0">
                <a:latin typeface="Calibri" panose="020F0502020204030204" pitchFamily="34" charset="0"/>
                <a:ea typeface="Times New Roman" panose="02020603050405020304" pitchFamily="18" charset="0"/>
              </a:rPr>
              <a:t>iscount will be received during the plan year beginning January 1, 2026, for items</a:t>
            </a:r>
            <a:r>
              <a:rPr lang="en-US" sz="1200" b="1" dirty="0">
                <a:effectLst/>
                <a:latin typeface="Calibri" panose="020F0502020204030204" pitchFamily="34" charset="0"/>
                <a:ea typeface="Times New Roman" panose="02020603050405020304" pitchFamily="18" charset="0"/>
              </a:rPr>
              <a:t> </a:t>
            </a:r>
            <a:r>
              <a:rPr lang="en-US" sz="1200" b="1" dirty="0">
                <a:latin typeface="Calibri" panose="020F0502020204030204" pitchFamily="34" charset="0"/>
                <a:ea typeface="Times New Roman" panose="02020603050405020304" pitchFamily="18" charset="0"/>
              </a:rPr>
              <a:t>c</a:t>
            </a:r>
            <a:r>
              <a:rPr lang="en-US" sz="1200" b="1" dirty="0">
                <a:effectLst/>
                <a:latin typeface="Calibri" panose="020F0502020204030204" pitchFamily="34" charset="0"/>
                <a:ea typeface="Times New Roman" panose="02020603050405020304" pitchFamily="18" charset="0"/>
              </a:rPr>
              <a:t>ompleted between November  1, 2024 - November 30, 2025.</a:t>
            </a:r>
            <a:endParaRPr lang="en-US" sz="1200" b="1" dirty="0">
              <a:effectLst/>
              <a:latin typeface="Times New Roman" panose="02020603050405020304" pitchFamily="18" charset="0"/>
              <a:ea typeface="Times New Roman" panose="02020603050405020304" pitchFamily="18"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1" y="242782"/>
            <a:ext cx="2263269" cy="399775"/>
          </a:xfrm>
          <a:prstGeom prst="rect">
            <a:avLst/>
          </a:prstGeom>
        </p:spPr>
      </p:pic>
    </p:spTree>
    <p:extLst>
      <p:ext uri="{BB962C8B-B14F-4D97-AF65-F5344CB8AC3E}">
        <p14:creationId xmlns:p14="http://schemas.microsoft.com/office/powerpoint/2010/main" val="1207085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5"/>
          <p:cNvGraphicFramePr>
            <a:graphicFrameLocks noGrp="1"/>
          </p:cNvGraphicFramePr>
          <p:nvPr>
            <p:ph idx="1"/>
            <p:extLst>
              <p:ext uri="{D42A27DB-BD31-4B8C-83A1-F6EECF244321}">
                <p14:modId xmlns:p14="http://schemas.microsoft.com/office/powerpoint/2010/main" val="3257671309"/>
              </p:ext>
            </p:extLst>
          </p:nvPr>
        </p:nvGraphicFramePr>
        <p:xfrm>
          <a:off x="228600" y="838200"/>
          <a:ext cx="8762999" cy="1024110"/>
        </p:xfrm>
        <a:graphic>
          <a:graphicData uri="http://schemas.openxmlformats.org/drawingml/2006/table">
            <a:tbl>
              <a:tblPr firstRow="1" firstCol="1" bandRow="1"/>
              <a:tblGrid>
                <a:gridCol w="2133599">
                  <a:extLst>
                    <a:ext uri="{9D8B030D-6E8A-4147-A177-3AD203B41FA5}">
                      <a16:colId xmlns:a16="http://schemas.microsoft.com/office/drawing/2014/main" val="20000"/>
                    </a:ext>
                  </a:extLst>
                </a:gridCol>
                <a:gridCol w="5791200">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tblGrid>
              <a:tr h="414510">
                <a:tc>
                  <a:txBody>
                    <a:bodyPr/>
                    <a:lstStyle/>
                    <a:p>
                      <a:pPr marL="0" marR="0" indent="0">
                        <a:spcBef>
                          <a:spcPts val="0"/>
                        </a:spcBef>
                        <a:spcAft>
                          <a:spcPts val="0"/>
                        </a:spcAft>
                      </a:pPr>
                      <a:r>
                        <a:rPr lang="en-US" sz="1400" b="1" dirty="0">
                          <a:solidFill>
                            <a:srgbClr val="000000"/>
                          </a:solidFill>
                          <a:effectLst/>
                          <a:latin typeface="Calibri"/>
                          <a:ea typeface="Calibri"/>
                          <a:cs typeface="Times New Roman"/>
                        </a:rPr>
                        <a:t>Spouse Rewards</a:t>
                      </a:r>
                      <a:endParaRPr lang="en-US"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indent="0">
                        <a:spcBef>
                          <a:spcPts val="0"/>
                        </a:spcBef>
                        <a:spcAft>
                          <a:spcPts val="0"/>
                        </a:spcAft>
                      </a:pPr>
                      <a:r>
                        <a:rPr lang="en-US" sz="1400" b="1" dirty="0">
                          <a:solidFill>
                            <a:srgbClr val="000000"/>
                          </a:solidFill>
                          <a:effectLst/>
                          <a:latin typeface="Calibri"/>
                          <a:ea typeface="Times New Roman"/>
                          <a:cs typeface="Times New Roman"/>
                        </a:rPr>
                        <a:t>Description</a:t>
                      </a:r>
                      <a:endParaRPr lang="en-US"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marL="0" marR="0" indent="0" algn="ctr">
                        <a:spcBef>
                          <a:spcPts val="0"/>
                        </a:spcBef>
                        <a:spcAft>
                          <a:spcPts val="0"/>
                        </a:spcAft>
                      </a:pPr>
                      <a:r>
                        <a:rPr lang="en-US" sz="1400" b="1" dirty="0">
                          <a:solidFill>
                            <a:srgbClr val="000000"/>
                          </a:solidFill>
                          <a:effectLst/>
                          <a:latin typeface="Calibri"/>
                          <a:ea typeface="Calibri"/>
                          <a:cs typeface="Times New Roman"/>
                        </a:rPr>
                        <a:t>Reward</a:t>
                      </a:r>
                      <a:endParaRPr lang="en-US"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320292">
                <a:tc>
                  <a:txBody>
                    <a:bodyPr/>
                    <a:lstStyle/>
                    <a:p>
                      <a:pPr marL="0" marR="0" indent="0" algn="ctr">
                        <a:spcBef>
                          <a:spcPts val="0"/>
                        </a:spcBef>
                        <a:spcAft>
                          <a:spcPts val="0"/>
                        </a:spcAft>
                      </a:pPr>
                      <a:r>
                        <a:rPr lang="en-US" sz="1000" dirty="0">
                          <a:effectLst/>
                          <a:latin typeface="+mn-lt"/>
                          <a:ea typeface="Calibri"/>
                          <a:cs typeface="Times New Roman"/>
                        </a:rPr>
                        <a:t>Preventive</a:t>
                      </a:r>
                      <a:r>
                        <a:rPr lang="en-US" sz="1000" baseline="0" dirty="0">
                          <a:effectLst/>
                          <a:latin typeface="+mn-lt"/>
                          <a:ea typeface="Calibri"/>
                          <a:cs typeface="Times New Roman"/>
                        </a:rPr>
                        <a:t> Exam or Physical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00" b="0" dirty="0">
                          <a:solidFill>
                            <a:schemeClr val="tx1"/>
                          </a:solidFill>
                          <a:effectLst/>
                          <a:latin typeface="+mn-lt"/>
                          <a:ea typeface="Calibri"/>
                          <a:cs typeface="Times New Roman"/>
                        </a:rPr>
                        <a:t>Preventive exam options include a</a:t>
                      </a:r>
                      <a:r>
                        <a:rPr lang="en-US" sz="1000" b="0" baseline="0" dirty="0">
                          <a:solidFill>
                            <a:schemeClr val="tx1"/>
                          </a:solidFill>
                          <a:effectLst/>
                          <a:latin typeface="+mn-lt"/>
                          <a:ea typeface="Calibri"/>
                          <a:cs typeface="Times New Roman"/>
                        </a:rPr>
                        <a:t> physical, colonoscopy, breast cancer screening (mammogram), cervical cancer screening (pap smear), eye exam, and dental exam.  See the preventive schedule for guidance on age and gender appropriate screenings.  Exams after 11/1/24 qualify. Have your physician sign the 2025 Physical Exam Form and submit this form to Jen or Whitney for credit.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15000"/>
                        </a:lnSpc>
                        <a:spcBef>
                          <a:spcPts val="0"/>
                        </a:spcBef>
                        <a:spcAft>
                          <a:spcPts val="0"/>
                        </a:spcAft>
                      </a:pPr>
                      <a:r>
                        <a:rPr lang="en-US" sz="1400" dirty="0">
                          <a:solidFill>
                            <a:srgbClr val="000000"/>
                          </a:solidFill>
                          <a:effectLst/>
                          <a:latin typeface="+mn-lt"/>
                          <a:ea typeface="Calibri"/>
                          <a:cs typeface="Times New Roman"/>
                        </a:rPr>
                        <a:t>$50</a:t>
                      </a:r>
                    </a:p>
                  </a:txBody>
                  <a:tcPr marL="53909"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4" name="Rectangle 3"/>
          <p:cNvSpPr/>
          <p:nvPr/>
        </p:nvSpPr>
        <p:spPr>
          <a:xfrm>
            <a:off x="152400" y="381000"/>
            <a:ext cx="4237442" cy="369332"/>
          </a:xfrm>
          <a:prstGeom prst="rect">
            <a:avLst/>
          </a:prstGeom>
        </p:spPr>
        <p:txBody>
          <a:bodyPr wrap="none">
            <a:spAutoFit/>
          </a:bodyPr>
          <a:lstStyle/>
          <a:p>
            <a:r>
              <a:rPr lang="en-US" b="1" dirty="0">
                <a:solidFill>
                  <a:schemeClr val="accent6">
                    <a:lumMod val="75000"/>
                  </a:schemeClr>
                </a:solidFill>
              </a:rPr>
              <a:t>Spouse/New Hire Rewards- Earn up to $50</a:t>
            </a:r>
            <a:endParaRPr lang="en-US" dirty="0"/>
          </a:p>
        </p:txBody>
      </p:sp>
      <p:sp>
        <p:nvSpPr>
          <p:cNvPr id="5" name="TextBox 4"/>
          <p:cNvSpPr txBox="1"/>
          <p:nvPr/>
        </p:nvSpPr>
        <p:spPr>
          <a:xfrm>
            <a:off x="144887" y="6248400"/>
            <a:ext cx="8846713" cy="461665"/>
          </a:xfrm>
          <a:prstGeom prst="rect">
            <a:avLst/>
          </a:prstGeom>
          <a:noFill/>
        </p:spPr>
        <p:txBody>
          <a:bodyPr wrap="square" rtlCol="0">
            <a:spAutoFit/>
          </a:bodyPr>
          <a:lstStyle/>
          <a:p>
            <a:r>
              <a:rPr lang="en-US" sz="800" i="1" dirty="0">
                <a:latin typeface="Calibri" panose="020F0502020204030204" pitchFamily="34" charset="0"/>
                <a:ea typeface="Times New Roman" panose="02020603050405020304" pitchFamily="18" charset="0"/>
                <a:cs typeface="Arial" panose="020B0604020202020204" pitchFamily="34" charset="0"/>
              </a:rPr>
              <a:t>If you feel you cannot improve any of the health standards listed or do not wish to participate in health testing, you might qualify for an opportunity to earn the same reward by different means.  Contact coach Jenn at </a:t>
            </a:r>
            <a:r>
              <a:rPr lang="en-US" sz="800" dirty="0"/>
              <a:t>717-629-5579 </a:t>
            </a:r>
            <a:r>
              <a:rPr lang="en-US" sz="800" i="1" dirty="0">
                <a:latin typeface="Calibri" panose="020F0502020204030204" pitchFamily="34" charset="0"/>
                <a:ea typeface="Times New Roman" panose="02020603050405020304" pitchFamily="18" charset="0"/>
                <a:cs typeface="Arial" panose="020B0604020202020204" pitchFamily="34" charset="0"/>
              </a:rPr>
              <a:t>or jenn.reed@nextphasewellness.net and we will work with you (and, if you wish, your doctor) to find a wellness program with the same reward that is right for you in light of your health status. </a:t>
            </a:r>
            <a:endParaRPr lang="en-US" sz="800" dirty="0"/>
          </a:p>
        </p:txBody>
      </p:sp>
    </p:spTree>
    <p:extLst>
      <p:ext uri="{BB962C8B-B14F-4D97-AF65-F5344CB8AC3E}">
        <p14:creationId xmlns:p14="http://schemas.microsoft.com/office/powerpoint/2010/main" val="34865202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17871</TotalTime>
  <Words>552</Words>
  <Application>Microsoft Office PowerPoint</Application>
  <PresentationFormat>On-screen Show (4:3)</PresentationFormat>
  <Paragraphs>43</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Times New Roman</vt:lpstr>
      <vt:lpstr>Office Theme</vt:lpstr>
      <vt:lpstr>2025 Healthy Rewards Program</vt:lpstr>
      <vt:lpstr>PowerPoint Presentation</vt:lpstr>
    </vt:vector>
  </TitlesOfParts>
  <Company>Health Advocate,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Kristin Fogel</dc:creator>
  <cp:lastModifiedBy>Whitney Stauffer</cp:lastModifiedBy>
  <cp:revision>202</cp:revision>
  <cp:lastPrinted>2018-01-24T18:52:24Z</cp:lastPrinted>
  <dcterms:created xsi:type="dcterms:W3CDTF">2015-05-19T13:57:43Z</dcterms:created>
  <dcterms:modified xsi:type="dcterms:W3CDTF">2024-11-08T12:56:04Z</dcterms:modified>
</cp:coreProperties>
</file>